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DAE09-0387-46C4-BCB0-895D5F5A5D70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8D3E1-9C16-476F-9AC4-496707DE0D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147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8D3E1-9C16-476F-9AC4-496707DE0D2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889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884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59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532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51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878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21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478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719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050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612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68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1D9D7-F4F2-48BF-BC20-DF15CBD7E4B5}" type="datetimeFigureOut">
              <a:rPr lang="es-MX" smtClean="0"/>
              <a:t>26/05/2015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2E6A-1A02-4F6A-847A-5F691AC143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0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" Target="slide2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03848" y="116632"/>
            <a:ext cx="583264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116632"/>
            <a:ext cx="3131840" cy="6741368"/>
          </a:xfrm>
          <a:prstGeom prst="rect">
            <a:avLst/>
          </a:prstGeom>
          <a:ln w="762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251520" y="260648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Menú</a:t>
            </a:r>
            <a:endParaRPr lang="es-MX" sz="28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7" name="6 Rectángulo">
            <a:hlinkClick r:id="rId3" action="ppaction://hlinksldjump"/>
          </p:cNvPr>
          <p:cNvSpPr/>
          <p:nvPr/>
        </p:nvSpPr>
        <p:spPr>
          <a:xfrm>
            <a:off x="251520" y="2564904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¿Qué es el ABP?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251520" y="3338990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Características del ABP</a:t>
            </a:r>
          </a:p>
        </p:txBody>
      </p:sp>
      <p:sp>
        <p:nvSpPr>
          <p:cNvPr id="9" name="8 Rectángulo">
            <a:hlinkClick r:id="rId5" action="ppaction://hlinksldjump"/>
          </p:cNvPr>
          <p:cNvSpPr/>
          <p:nvPr/>
        </p:nvSpPr>
        <p:spPr>
          <a:xfrm>
            <a:off x="236444" y="4014065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Estrategia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10" name="9 Rectángulo">
            <a:hlinkClick r:id="rId6" action="ppaction://hlinksldjump"/>
          </p:cNvPr>
          <p:cNvSpPr/>
          <p:nvPr/>
        </p:nvSpPr>
        <p:spPr>
          <a:xfrm>
            <a:off x="235019" y="4725144"/>
            <a:ext cx="2664296" cy="540060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Aplicación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14" name="13 Flecha abajo"/>
          <p:cNvSpPr/>
          <p:nvPr/>
        </p:nvSpPr>
        <p:spPr>
          <a:xfrm>
            <a:off x="827584" y="985900"/>
            <a:ext cx="1512167" cy="1362980"/>
          </a:xfrm>
          <a:prstGeom prst="downArrow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pic>
        <p:nvPicPr>
          <p:cNvPr id="1026" name="Picture 2" descr="C:\Users\juan\Documents\escuela normal\2 SEMESTRE\documentos\LOGOTIPO DE LA ESCUELA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842" y="404665"/>
            <a:ext cx="1171158" cy="1260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uan\Documents\escuela normal\2 SEMESTRE\imagenes\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842" y="1970838"/>
            <a:ext cx="5491638" cy="4626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uan\Documents\escuela normal\2 SEMESTRE\imagenes\bv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19" y="5373216"/>
            <a:ext cx="2680797" cy="13681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50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/>
          <p:cNvSpPr/>
          <p:nvPr/>
        </p:nvSpPr>
        <p:spPr>
          <a:xfrm>
            <a:off x="971600" y="260648"/>
            <a:ext cx="7534264" cy="122413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Definir un propósito </a:t>
            </a:r>
          </a:p>
        </p:txBody>
      </p:sp>
      <p:sp>
        <p:nvSpPr>
          <p:cNvPr id="5" name="4 Proceso alternativo"/>
          <p:cNvSpPr/>
          <p:nvPr/>
        </p:nvSpPr>
        <p:spPr>
          <a:xfrm>
            <a:off x="467544" y="1844824"/>
            <a:ext cx="7344816" cy="3744416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Enfrentarlo  a una problemática real  para  que le  de solución de forma autónoma </a:t>
            </a:r>
          </a:p>
          <a:p>
            <a:endParaRPr lang="es-MX" sz="2800" b="1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Manipulación de dinero</a:t>
            </a:r>
            <a:endParaRPr lang="es-MX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5 Botón de acción: Comienzo">
            <a:hlinkClick r:id="rId2" action="ppaction://hlinksldjump" highlightClick="1"/>
          </p:cNvPr>
          <p:cNvSpPr/>
          <p:nvPr/>
        </p:nvSpPr>
        <p:spPr>
          <a:xfrm>
            <a:off x="7092280" y="5833183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928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ortar rectángulo de esquina sencilla">
            <a:hlinkClick r:id="rId2" action="ppaction://hlinksldjump"/>
          </p:cNvPr>
          <p:cNvSpPr/>
          <p:nvPr/>
        </p:nvSpPr>
        <p:spPr>
          <a:xfrm>
            <a:off x="296468" y="260648"/>
            <a:ext cx="8758399" cy="1203679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Establecer los documentos </a:t>
            </a:r>
          </a:p>
        </p:txBody>
      </p:sp>
      <p:sp>
        <p:nvSpPr>
          <p:cNvPr id="5" name="4 Botón de acción: Comienzo">
            <a:hlinkClick r:id="rId3" action="ppaction://hlinksldjump" highlightClick="1"/>
          </p:cNvPr>
          <p:cNvSpPr/>
          <p:nvPr/>
        </p:nvSpPr>
        <p:spPr>
          <a:xfrm>
            <a:off x="7092280" y="5733256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7" name="6 Documento"/>
          <p:cNvSpPr/>
          <p:nvPr/>
        </p:nvSpPr>
        <p:spPr>
          <a:xfrm>
            <a:off x="395536" y="3140968"/>
            <a:ext cx="3960440" cy="1584176"/>
          </a:xfrm>
          <a:prstGeom prst="flowChartDocument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latin typeface="Adobe Gothic Std B" pitchFamily="34" charset="-128"/>
                <a:ea typeface="Adobe Gothic Std B" pitchFamily="34" charset="-128"/>
              </a:rPr>
              <a:t>Realizar compras de forma  colaborativa </a:t>
            </a:r>
            <a:endParaRPr lang="es-MX" sz="2400" b="1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7 Documento"/>
          <p:cNvSpPr/>
          <p:nvPr/>
        </p:nvSpPr>
        <p:spPr>
          <a:xfrm>
            <a:off x="4981574" y="1893493"/>
            <a:ext cx="3555452" cy="1584176"/>
          </a:xfrm>
          <a:prstGeom prst="flowChartDocument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  <a:latin typeface="Adobe Gothic Std B" pitchFamily="34" charset="-128"/>
                <a:ea typeface="Adobe Gothic Std B" pitchFamily="34" charset="-128"/>
              </a:rPr>
              <a:t>Trabajo Binas</a:t>
            </a:r>
            <a:r>
              <a:rPr lang="es-MX" sz="1400" dirty="0" smtClean="0"/>
              <a:t> </a:t>
            </a:r>
            <a:endParaRPr lang="es-MX" sz="1400" dirty="0"/>
          </a:p>
        </p:txBody>
      </p:sp>
      <p:sp>
        <p:nvSpPr>
          <p:cNvPr id="9" name="8 Documento"/>
          <p:cNvSpPr/>
          <p:nvPr/>
        </p:nvSpPr>
        <p:spPr>
          <a:xfrm>
            <a:off x="3203848" y="5182376"/>
            <a:ext cx="3555452" cy="1584176"/>
          </a:xfrm>
          <a:prstGeom prst="flowChartDocument">
            <a:avLst/>
          </a:prstGeom>
          <a:solidFill>
            <a:schemeClr val="accent3">
              <a:lumMod val="7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latin typeface="Adobe Gothic Std B" pitchFamily="34" charset="-128"/>
                <a:ea typeface="Adobe Gothic Std B" pitchFamily="34" charset="-128"/>
              </a:rPr>
              <a:t>Recursos/ hoja de actividades </a:t>
            </a:r>
          </a:p>
        </p:txBody>
      </p:sp>
      <p:sp>
        <p:nvSpPr>
          <p:cNvPr id="10" name="9 Flecha doblada"/>
          <p:cNvSpPr/>
          <p:nvPr/>
        </p:nvSpPr>
        <p:spPr>
          <a:xfrm rot="16200000" flipH="1">
            <a:off x="2663788" y="800708"/>
            <a:ext cx="936104" cy="3456384"/>
          </a:xfrm>
          <a:prstGeom prst="bentArrow">
            <a:avLst>
              <a:gd name="adj1" fmla="val 25000"/>
              <a:gd name="adj2" fmla="val 17304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Flecha doblada"/>
          <p:cNvSpPr/>
          <p:nvPr/>
        </p:nvSpPr>
        <p:spPr>
          <a:xfrm rot="5400000">
            <a:off x="4680011" y="3537014"/>
            <a:ext cx="1368153" cy="172819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55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¿Qué es el ABP</a:t>
            </a:r>
            <a:r>
              <a:rPr lang="es-MX" sz="4000" b="1" dirty="0">
                <a:solidFill>
                  <a:srgbClr val="FFFF00"/>
                </a:solidFill>
                <a:latin typeface="Arial Rounded MT Bold" panose="020F0704030504030204" pitchFamily="34" charset="0"/>
              </a:rPr>
              <a:t>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203848" y="1916832"/>
            <a:ext cx="5832648" cy="46805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Es aquella propuesta pedagógica  que se diseña y estructura con la intención de promover aprendizajes situados, experienciales y auténticos </a:t>
            </a:r>
            <a:r>
              <a:rPr lang="es-MX" sz="2800" b="1" dirty="0">
                <a:solidFill>
                  <a:schemeClr val="tx1"/>
                </a:solidFill>
                <a:latin typeface="Agency FB" panose="020B0503020202020204" pitchFamily="34" charset="0"/>
              </a:rPr>
              <a:t>a</a:t>
            </a:r>
            <a:r>
              <a:rPr lang="es-MX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los alumnos, que les permitan desarrollar habilidades y competencias  muy similares  o iguales a las que encontraran en situaciones de la vida  cotidiana. </a:t>
            </a:r>
            <a:endParaRPr lang="es-MX" sz="28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55576" y="5398221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doblada hacia arriba"/>
          <p:cNvSpPr/>
          <p:nvPr/>
        </p:nvSpPr>
        <p:spPr>
          <a:xfrm rot="10800000">
            <a:off x="1035224" y="1988840"/>
            <a:ext cx="2168624" cy="3066644"/>
          </a:xfrm>
          <a:prstGeom prst="bentUpArrow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810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Características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Documento"/>
          <p:cNvSpPr/>
          <p:nvPr/>
        </p:nvSpPr>
        <p:spPr>
          <a:xfrm>
            <a:off x="251520" y="1916832"/>
            <a:ext cx="6336704" cy="4824536"/>
          </a:xfrm>
          <a:prstGeom prst="flowChartDocument">
            <a:avLst/>
          </a:prstGeom>
          <a:ln>
            <a:noFill/>
          </a:ln>
          <a:effectLst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Organiza la propuesta de enseñanza  y aprendizaje  alrededor de problemas relevantes.</a:t>
            </a:r>
          </a:p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Implica  que los alumnos  sean  los protagonistas  de las situaciones problemáticas  planteadas.</a:t>
            </a:r>
          </a:p>
          <a:p>
            <a:pPr marL="342900" indent="-342900" algn="just">
              <a:buAutoNum type="alphaLcParenR"/>
            </a:pPr>
            <a:r>
              <a:rPr lang="es-MX" sz="2400" b="1" dirty="0" smtClean="0">
                <a:solidFill>
                  <a:schemeClr val="tx1"/>
                </a:solidFill>
              </a:rPr>
              <a:t>Constituye  un entorno  pedagógico en el que los estudiantes realizan  una fuerte cantidad  de actividad cognitiva. 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092280" y="5401166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doblada"/>
          <p:cNvSpPr/>
          <p:nvPr/>
        </p:nvSpPr>
        <p:spPr>
          <a:xfrm rot="5400000">
            <a:off x="5868144" y="2708920"/>
            <a:ext cx="3312368" cy="1728192"/>
          </a:xfrm>
          <a:prstGeom prst="bentArrow">
            <a:avLst>
              <a:gd name="adj1" fmla="val 25000"/>
              <a:gd name="adj2" fmla="val 22801"/>
              <a:gd name="adj3" fmla="val 25000"/>
              <a:gd name="adj4" fmla="val 43750"/>
            </a:avLst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4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Estrategia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Redondear rectángulo de esquina diagonal"/>
          <p:cNvSpPr/>
          <p:nvPr/>
        </p:nvSpPr>
        <p:spPr>
          <a:xfrm>
            <a:off x="265998" y="1844824"/>
            <a:ext cx="6538250" cy="4896544"/>
          </a:xfrm>
          <a:prstGeom prst="round2Diag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32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Esta estrategia tiene como  propósito el promover en los alumnos  la capacidad de solucionar un problema  de manera autónoma siendo ellos los protagonistas y el docente  fungiendo como guía.  </a:t>
            </a:r>
            <a:endParaRPr lang="es-MX" sz="3200" b="1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7 Botón de acción: Inicio">
            <a:hlinkClick r:id="" action="ppaction://hlinkshowjump?jump=firstslide" highlightClick="1"/>
          </p:cNvPr>
          <p:cNvSpPr/>
          <p:nvPr/>
        </p:nvSpPr>
        <p:spPr>
          <a:xfrm>
            <a:off x="7092280" y="5401166"/>
            <a:ext cx="1656184" cy="1152128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doblada hacia arriba"/>
          <p:cNvSpPr/>
          <p:nvPr/>
        </p:nvSpPr>
        <p:spPr>
          <a:xfrm flipV="1">
            <a:off x="6804248" y="1844824"/>
            <a:ext cx="1549304" cy="3384376"/>
          </a:xfrm>
          <a:prstGeom prst="bentUpArrow">
            <a:avLst>
              <a:gd name="adj1" fmla="val 25000"/>
              <a:gd name="adj2" fmla="val 20511"/>
              <a:gd name="adj3" fmla="val 25000"/>
            </a:avLst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7 Recortar rectángulo de esquina sencilla"/>
          <p:cNvSpPr/>
          <p:nvPr/>
        </p:nvSpPr>
        <p:spPr>
          <a:xfrm>
            <a:off x="251520" y="1916832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Adobe Gothic Std B" pitchFamily="34" charset="-128"/>
              </a:rPr>
              <a:t>TEMA;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¿Quién juntó más dinero?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9" name="8 Recortar rectángulo de esquina sencilla">
            <a:hlinkClick r:id="rId2" action="ppaction://hlinksldjump"/>
          </p:cNvPr>
          <p:cNvSpPr/>
          <p:nvPr/>
        </p:nvSpPr>
        <p:spPr>
          <a:xfrm>
            <a:off x="278096" y="3068960"/>
            <a:ext cx="6094104" cy="108704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Ideas de hechos reales con importancia clave para su formación</a:t>
            </a:r>
            <a:endParaRPr lang="es-MX" sz="24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9 Recortar rectángulo de esquina sencilla">
            <a:hlinkClick r:id="rId3" action="ppaction://hlinksldjump"/>
          </p:cNvPr>
          <p:cNvSpPr/>
          <p:nvPr/>
        </p:nvSpPr>
        <p:spPr>
          <a:xfrm>
            <a:off x="283388" y="4246628"/>
            <a:ext cx="7534264" cy="1224136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Definir un propósito </a:t>
            </a:r>
          </a:p>
        </p:txBody>
      </p:sp>
      <p:sp>
        <p:nvSpPr>
          <p:cNvPr id="11" name="10 Recortar rectángulo de esquina sencilla">
            <a:hlinkClick r:id="rId4" action="ppaction://hlinksldjump"/>
          </p:cNvPr>
          <p:cNvSpPr/>
          <p:nvPr/>
        </p:nvSpPr>
        <p:spPr>
          <a:xfrm>
            <a:off x="278096" y="5589238"/>
            <a:ext cx="8758399" cy="1203679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Establecer los documentos </a:t>
            </a:r>
          </a:p>
        </p:txBody>
      </p:sp>
      <p:sp>
        <p:nvSpPr>
          <p:cNvPr id="12" name="11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a)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5" name="14 Flecha abajo">
            <a:hlinkClick r:id="rId5" action="ppaction://hlinksldjump"/>
          </p:cNvPr>
          <p:cNvSpPr/>
          <p:nvPr/>
        </p:nvSpPr>
        <p:spPr>
          <a:xfrm>
            <a:off x="107504" y="4365105"/>
            <a:ext cx="2448272" cy="2492896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CuadroTexto"/>
          <p:cNvSpPr txBox="1"/>
          <p:nvPr/>
        </p:nvSpPr>
        <p:spPr>
          <a:xfrm>
            <a:off x="755576" y="4809044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b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02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b)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7 Recortar rectángulo de esquina sencilla"/>
          <p:cNvSpPr/>
          <p:nvPr/>
        </p:nvSpPr>
        <p:spPr>
          <a:xfrm>
            <a:off x="251520" y="1912516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“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Establecimiento  del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ABP entre los 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alumnos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”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9" name="8 Recortar rectángulo de esquina sencilla"/>
          <p:cNvSpPr/>
          <p:nvPr/>
        </p:nvSpPr>
        <p:spPr>
          <a:xfrm>
            <a:off x="251520" y="3232709"/>
            <a:ext cx="5832648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Realización de las actividades  dentro  del grupo .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0" name="9 Recortar rectángulo de esquina sencilla"/>
          <p:cNvSpPr/>
          <p:nvPr/>
        </p:nvSpPr>
        <p:spPr>
          <a:xfrm>
            <a:off x="251520" y="4869160"/>
            <a:ext cx="6696744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Plantearles  los problemas  y  la representación  de la tiendita.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2" name="11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abajo">
            <a:hlinkClick r:id="rId2" action="ppaction://hlinksldjump"/>
          </p:cNvPr>
          <p:cNvSpPr/>
          <p:nvPr/>
        </p:nvSpPr>
        <p:spPr>
          <a:xfrm>
            <a:off x="6894004" y="4509120"/>
            <a:ext cx="2249996" cy="2348880"/>
          </a:xfrm>
          <a:prstGeom prst="downArrow">
            <a:avLst/>
          </a:prstGeom>
          <a:solidFill>
            <a:srgbClr val="FF000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7442938" y="5021840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c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17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ortar rectángulo de esquina sencilla"/>
          <p:cNvSpPr/>
          <p:nvPr/>
        </p:nvSpPr>
        <p:spPr>
          <a:xfrm>
            <a:off x="270440" y="2255540"/>
            <a:ext cx="4824536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“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P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roceso  de  resolución  de problemas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”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116632"/>
            <a:ext cx="878497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            ABP</a:t>
            </a:r>
            <a:endParaRPr lang="es-MX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95536" y="88891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Aplicación     </a:t>
            </a:r>
            <a:endParaRPr lang="es-MX" sz="40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03848" y="73397"/>
            <a:ext cx="4447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/>
              <a:t>Estrategia de aprendizaje  basada en el; </a:t>
            </a:r>
            <a:endParaRPr lang="es-MX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273452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c</a:t>
            </a:r>
            <a:r>
              <a:rPr lang="es-MX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)</a:t>
            </a:r>
            <a:endParaRPr lang="es-MX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0" name="9 Recortar rectángulo de esquina sencilla">
            <a:hlinkClick r:id="rId2" action="ppaction://hlinksldjump"/>
          </p:cNvPr>
          <p:cNvSpPr/>
          <p:nvPr/>
        </p:nvSpPr>
        <p:spPr>
          <a:xfrm>
            <a:off x="287952" y="3717032"/>
            <a:ext cx="6323024" cy="1065698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Tiene varias faces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1" name="10 Recortar rectángulo de esquina sencilla"/>
          <p:cNvSpPr/>
          <p:nvPr/>
        </p:nvSpPr>
        <p:spPr>
          <a:xfrm>
            <a:off x="323528" y="5041969"/>
            <a:ext cx="7488832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El profesor funge  como guía, supervisor  y orientador de trabajo</a:t>
            </a:r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13" name="12 Flecha izquierda, derecha y arriba"/>
          <p:cNvSpPr/>
          <p:nvPr/>
        </p:nvSpPr>
        <p:spPr>
          <a:xfrm rot="16200000">
            <a:off x="6749988" y="2259124"/>
            <a:ext cx="2736304" cy="20517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Botón de acción: Inicio">
            <a:hlinkClick r:id="" action="ppaction://hlinkshowjump?jump=firstslide" highlightClick="1"/>
          </p:cNvPr>
          <p:cNvSpPr/>
          <p:nvPr/>
        </p:nvSpPr>
        <p:spPr>
          <a:xfrm>
            <a:off x="7812360" y="2604371"/>
            <a:ext cx="1331640" cy="1256677"/>
          </a:xfrm>
          <a:prstGeom prst="actionButtonHom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18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>
            <a:hlinkClick r:id="rId2" action="ppaction://hlinksldjump"/>
          </p:cNvPr>
          <p:cNvSpPr/>
          <p:nvPr/>
        </p:nvSpPr>
        <p:spPr>
          <a:xfrm>
            <a:off x="1475656" y="188640"/>
            <a:ext cx="6323024" cy="106569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Tiene varias faces</a:t>
            </a:r>
            <a:r>
              <a:rPr lang="es-MX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dobe Gothic Std B" pitchFamily="34" charset="-128"/>
              </a:rPr>
              <a:t> </a:t>
            </a:r>
            <a:endParaRPr lang="es-MX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dobe Gothic Std B" pitchFamily="34" charset="-128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179512" y="1526952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 del problema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2699792" y="1501180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 de las posibles explicaciones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Flecha derecha"/>
          <p:cNvSpPr/>
          <p:nvPr/>
        </p:nvSpPr>
        <p:spPr>
          <a:xfrm rot="1695026">
            <a:off x="5461934" y="1995456"/>
            <a:ext cx="2160240" cy="161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Planteamiento de los objetivos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6156176" y="3861049"/>
            <a:ext cx="2808312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 búsqueda  en diferentes fuentes</a:t>
            </a:r>
          </a:p>
        </p:txBody>
      </p:sp>
      <p:sp>
        <p:nvSpPr>
          <p:cNvPr id="10" name="9 Flecha izquierda"/>
          <p:cNvSpPr/>
          <p:nvPr/>
        </p:nvSpPr>
        <p:spPr>
          <a:xfrm>
            <a:off x="3233012" y="4581128"/>
            <a:ext cx="2808312" cy="20162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Planteamiento de la  estrategia de resolución </a:t>
            </a:r>
          </a:p>
        </p:txBody>
      </p:sp>
      <p:sp>
        <p:nvSpPr>
          <p:cNvPr id="11" name="10 Flecha izquierda"/>
          <p:cNvSpPr/>
          <p:nvPr/>
        </p:nvSpPr>
        <p:spPr>
          <a:xfrm>
            <a:off x="179512" y="4590256"/>
            <a:ext cx="2808312" cy="20162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Comunicación de resultados  al grupo – clase 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64499" y="27855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11011" y="27855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305577" y="45902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467089" y="45902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371975" y="435942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816018" y="308194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9" name="18 Botón de acción: Comienzo">
            <a:hlinkClick r:id="rId3" action="ppaction://hlinksldjump" highlightClick="1"/>
          </p:cNvPr>
          <p:cNvSpPr/>
          <p:nvPr/>
        </p:nvSpPr>
        <p:spPr>
          <a:xfrm>
            <a:off x="6371975" y="5851252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0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ortar rectángulo de esquina sencilla"/>
          <p:cNvSpPr/>
          <p:nvPr/>
        </p:nvSpPr>
        <p:spPr>
          <a:xfrm>
            <a:off x="467544" y="188640"/>
            <a:ext cx="8424936" cy="1368152"/>
          </a:xfrm>
          <a:prstGeom prst="snip1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rgbClr val="002060"/>
                </a:solidFill>
                <a:latin typeface="Arial Rounded MT Bold" panose="020F0704030504030204" pitchFamily="34" charset="0"/>
              </a:rPr>
              <a:t>Ideas de hechos reales con importancia clave para su formación</a:t>
            </a:r>
            <a:endParaRPr lang="es-MX" sz="3200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4 Proceso alternativo"/>
          <p:cNvSpPr/>
          <p:nvPr/>
        </p:nvSpPr>
        <p:spPr>
          <a:xfrm>
            <a:off x="467544" y="1844824"/>
            <a:ext cx="53285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Problema de la tienda </a:t>
            </a:r>
            <a:endParaRPr lang="es-MX" sz="28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5 Proceso alternativo"/>
          <p:cNvSpPr/>
          <p:nvPr/>
        </p:nvSpPr>
        <p:spPr>
          <a:xfrm>
            <a:off x="2843808" y="3529817"/>
            <a:ext cx="63001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FFFF00"/>
                </a:solidFill>
                <a:latin typeface="Arial Rounded MT Bold" panose="020F0704030504030204" pitchFamily="34" charset="0"/>
              </a:rPr>
              <a:t>Manipulación con ejemplos reales  </a:t>
            </a:r>
            <a:endParaRPr lang="es-MX" sz="2800" b="1" dirty="0"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6 Proceso alternativo"/>
          <p:cNvSpPr/>
          <p:nvPr/>
        </p:nvSpPr>
        <p:spPr>
          <a:xfrm>
            <a:off x="1619672" y="5661248"/>
            <a:ext cx="5328592" cy="720080"/>
          </a:xfrm>
          <a:prstGeom prst="flowChartAlternateProcess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Orientación  metodológica </a:t>
            </a:r>
            <a:endParaRPr lang="es-MX" sz="28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8" name="7 Botón de acción: Comienzo">
            <a:hlinkClick r:id="rId2" action="ppaction://hlinksldjump" highlightClick="1"/>
          </p:cNvPr>
          <p:cNvSpPr/>
          <p:nvPr/>
        </p:nvSpPr>
        <p:spPr>
          <a:xfrm>
            <a:off x="7092280" y="5661248"/>
            <a:ext cx="1944216" cy="1008112"/>
          </a:xfrm>
          <a:prstGeom prst="actionButtonBeginning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Regresar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9" name="Picture 2" descr="G: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4260"/>
            <a:ext cx="2592288" cy="266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5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384</Words>
  <Application>Microsoft Office PowerPoint</Application>
  <PresentationFormat>Presentación en pantalla (4:3)</PresentationFormat>
  <Paragraphs>75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</dc:creator>
  <cp:lastModifiedBy>juan</cp:lastModifiedBy>
  <cp:revision>18</cp:revision>
  <dcterms:created xsi:type="dcterms:W3CDTF">2015-05-22T00:03:20Z</dcterms:created>
  <dcterms:modified xsi:type="dcterms:W3CDTF">2015-05-26T16:05:51Z</dcterms:modified>
</cp:coreProperties>
</file>